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EB Garamond"/>
      <p:regular r:id="rId27"/>
      <p:bold r:id="rId28"/>
      <p:italic r:id="rId29"/>
      <p:boldItalic r:id="rId30"/>
    </p:embeddedFont>
    <p:embeddedFont>
      <p:font typeface="Average"/>
      <p:regular r:id="rId31"/>
    </p:embeddedFont>
    <p:embeddedFont>
      <p:font typeface="Oswald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EBGaramond-bold.fntdata"/><Relationship Id="rId27" Type="http://schemas.openxmlformats.org/officeDocument/2006/relationships/font" Target="fonts/EBGaramon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EBGaramond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verage-regular.fntdata"/><Relationship Id="rId30" Type="http://schemas.openxmlformats.org/officeDocument/2006/relationships/font" Target="fonts/EBGaramond-boldItalic.fntdata"/><Relationship Id="rId11" Type="http://schemas.openxmlformats.org/officeDocument/2006/relationships/slide" Target="slides/slide6.xml"/><Relationship Id="rId33" Type="http://schemas.openxmlformats.org/officeDocument/2006/relationships/font" Target="fonts/Oswald-bold.fntdata"/><Relationship Id="rId10" Type="http://schemas.openxmlformats.org/officeDocument/2006/relationships/slide" Target="slides/slide5.xml"/><Relationship Id="rId32" Type="http://schemas.openxmlformats.org/officeDocument/2006/relationships/font" Target="fonts/Oswald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e27057f2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ce27057f2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e27057f2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e27057f2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e08962c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e08962c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ce08962cf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ce08962cf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e08962cf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ce08962cf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e08962cf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e08962cf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ce08962cf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ce08962cf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e08962cf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ce08962cf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e08962cf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e08962cf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ce08962cf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ce08962cf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cee8e8c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cee8e8c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ce08962cf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ce08962cf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ccee8e8ca4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ccee8e8ca4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cee8e8ca4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cee8e8ca4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cee8e8ca4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cee8e8ca4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cee8e8ca4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cee8e8ca4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cee8e8ca4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cee8e8ca4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cee8e8ca4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cee8e8ca4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e27057f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e27057f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e27057f2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e27057f2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opencircuitdesign.com/magic/index.html" TargetMode="External"/><Relationship Id="rId4" Type="http://schemas.openxmlformats.org/officeDocument/2006/relationships/hyperlink" Target="https://github.com/YosysHQ/yosys" TargetMode="External"/><Relationship Id="rId9" Type="http://schemas.openxmlformats.org/officeDocument/2006/relationships/hyperlink" Target="https://skywater-pdk.readthedocs.io/en/latest/contents/libraries/foundry-provided.html" TargetMode="External"/><Relationship Id="rId5" Type="http://schemas.openxmlformats.org/officeDocument/2006/relationships/hyperlink" Target="https://github.com/efabless/openlane" TargetMode="External"/><Relationship Id="rId6" Type="http://schemas.openxmlformats.org/officeDocument/2006/relationships/hyperlink" Target="http://www.ece.iit.edu/~eoruklu/courses/ece429/tutorial/MAGIC1x.html" TargetMode="External"/><Relationship Id="rId7" Type="http://schemas.openxmlformats.org/officeDocument/2006/relationships/hyperlink" Target="http://www.iosrjournals.org/iosr-jvlsi/papers/vol4-issue1/Version-1/F04112933.pdf" TargetMode="External"/><Relationship Id="rId8" Type="http://schemas.openxmlformats.org/officeDocument/2006/relationships/hyperlink" Target="https://shareok.org/bitstream/handle/11244/10182/Anne_okstate_0664M_11266.pdf?sequence=1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Characterization of Standard Cell Library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4"/>
            <a:ext cx="7801500" cy="13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EC383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Ayush Saran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Maji Soma Varun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Subham Mohapatra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311700" y="168400"/>
            <a:ext cx="8520600" cy="44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result compiled in the .txt file of the cell rise variable. </a:t>
            </a:r>
            <a:br>
              <a:rPr lang="en"/>
            </a:br>
            <a:r>
              <a:rPr lang="en"/>
              <a:t>As observed, the characteristic defined here is per each input_delay defined.</a:t>
            </a:r>
            <a:br>
              <a:rPr lang="en"/>
            </a:br>
            <a:r>
              <a:rPr lang="en"/>
              <a:t>We have taken a total of 50 varied input_delay times as parameters for final characterization.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Here, for input_delay = 0.01n, 0.023n, </a:t>
            </a:r>
            <a:br>
              <a:rPr lang="en"/>
            </a:br>
            <a:r>
              <a:rPr lang="en"/>
              <a:t>For the given capacitance values, the cell_rise times are computed as shown.</a:t>
            </a:r>
            <a:endParaRPr/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1845" y="2383300"/>
            <a:ext cx="4140325" cy="276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The Characteristics for each Standard Cell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11700" y="142802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Timing Characterization :-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ctr">
              <a:spcBef>
                <a:spcPts val="12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Cell Rise </a:t>
            </a:r>
            <a:endParaRPr sz="2000"/>
          </a:p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Cell Fall</a:t>
            </a:r>
            <a:endParaRPr sz="2000"/>
          </a:p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Rise Transition </a:t>
            </a:r>
            <a:endParaRPr sz="2000"/>
          </a:p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Fall Transition</a:t>
            </a:r>
            <a:endParaRPr sz="2000"/>
          </a:p>
        </p:txBody>
      </p:sp>
      <p:sp>
        <p:nvSpPr>
          <p:cNvPr id="122" name="Google Shape;122;p23"/>
          <p:cNvSpPr txBox="1"/>
          <p:nvPr>
            <p:ph idx="2" type="body"/>
          </p:nvPr>
        </p:nvSpPr>
        <p:spPr>
          <a:xfrm>
            <a:off x="4832400" y="142802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Power Characterization:-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ctr">
              <a:spcBef>
                <a:spcPts val="12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Fall Power</a:t>
            </a:r>
            <a:endParaRPr sz="2000"/>
          </a:p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Rise Power</a:t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57625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Procedure to import standard cell library in openlane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/>
          <p:nvPr/>
        </p:nvSpPr>
        <p:spPr>
          <a:xfrm>
            <a:off x="3016425" y="1127725"/>
            <a:ext cx="2209500" cy="77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Files required by openlane from a standard cell library</a:t>
            </a:r>
            <a:endParaRPr/>
          </a:p>
        </p:txBody>
      </p:sp>
      <p:sp>
        <p:nvSpPr>
          <p:cNvPr id="133" name="Google Shape;133;p25"/>
          <p:cNvSpPr/>
          <p:nvPr/>
        </p:nvSpPr>
        <p:spPr>
          <a:xfrm>
            <a:off x="601700" y="2612975"/>
            <a:ext cx="1848000" cy="104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Configuration file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(To define location of liberty file and all necessary lef files)</a:t>
            </a:r>
            <a:endParaRPr/>
          </a:p>
        </p:txBody>
      </p:sp>
      <p:sp>
        <p:nvSpPr>
          <p:cNvPr id="134" name="Google Shape;134;p25"/>
          <p:cNvSpPr/>
          <p:nvPr/>
        </p:nvSpPr>
        <p:spPr>
          <a:xfrm>
            <a:off x="3221775" y="2609225"/>
            <a:ext cx="1798800" cy="111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Lef files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(Used by floorplan, placement and Routing software)</a:t>
            </a:r>
            <a:endParaRPr/>
          </a:p>
        </p:txBody>
      </p:sp>
      <p:sp>
        <p:nvSpPr>
          <p:cNvPr id="135" name="Google Shape;135;p25"/>
          <p:cNvSpPr/>
          <p:nvPr/>
        </p:nvSpPr>
        <p:spPr>
          <a:xfrm>
            <a:off x="5694600" y="2609225"/>
            <a:ext cx="2373600" cy="111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Liberty file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(Used by synthesis,STA,Floorplan and placement software)</a:t>
            </a:r>
            <a:endParaRPr/>
          </a:p>
        </p:txBody>
      </p:sp>
      <p:cxnSp>
        <p:nvCxnSpPr>
          <p:cNvPr id="136" name="Google Shape;136;p25"/>
          <p:cNvCxnSpPr>
            <a:stCxn id="132" idx="2"/>
            <a:endCxn id="134" idx="0"/>
          </p:cNvCxnSpPr>
          <p:nvPr/>
        </p:nvCxnSpPr>
        <p:spPr>
          <a:xfrm>
            <a:off x="4121175" y="1897825"/>
            <a:ext cx="0" cy="71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" name="Google Shape;137;p25"/>
          <p:cNvCxnSpPr>
            <a:endCxn id="135" idx="0"/>
          </p:cNvCxnSpPr>
          <p:nvPr/>
        </p:nvCxnSpPr>
        <p:spPr>
          <a:xfrm>
            <a:off x="5033400" y="1919525"/>
            <a:ext cx="1848000" cy="68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" name="Google Shape;138;p25"/>
          <p:cNvCxnSpPr/>
          <p:nvPr/>
        </p:nvCxnSpPr>
        <p:spPr>
          <a:xfrm flipH="1">
            <a:off x="1797150" y="1925375"/>
            <a:ext cx="1705200" cy="68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311700" y="2187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Run of simple adder cell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311700" y="445025"/>
            <a:ext cx="85206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Prepare Configuration File and specify location of liberty and lef files</a:t>
            </a:r>
            <a:endParaRPr/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99725"/>
            <a:ext cx="8839199" cy="304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Synthesis Report from yosys</a:t>
            </a:r>
            <a:endParaRPr/>
          </a:p>
        </p:txBody>
      </p:sp>
      <p:pic>
        <p:nvPicPr>
          <p:cNvPr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775" y="1151800"/>
            <a:ext cx="4119682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311700" y="353175"/>
            <a:ext cx="8520600" cy="5727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Floorplan stage</a:t>
            </a:r>
            <a:endParaRPr/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9050" y="1653600"/>
            <a:ext cx="2964875" cy="206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575" y="1091075"/>
            <a:ext cx="4525902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9"/>
          <p:cNvSpPr/>
          <p:nvPr/>
        </p:nvSpPr>
        <p:spPr>
          <a:xfrm>
            <a:off x="5491900" y="2768875"/>
            <a:ext cx="605100" cy="531900"/>
          </a:xfrm>
          <a:prstGeom prst="ellipse">
            <a:avLst/>
          </a:prstGeom>
          <a:solidFill>
            <a:srgbClr val="E0E0E0">
              <a:alpha val="0"/>
            </a:srgbClr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4" name="Google Shape;164;p29"/>
          <p:cNvCxnSpPr/>
          <p:nvPr/>
        </p:nvCxnSpPr>
        <p:spPr>
          <a:xfrm rot="10800000">
            <a:off x="5794325" y="3300800"/>
            <a:ext cx="156000" cy="9717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5" name="Google Shape;165;p29"/>
          <p:cNvSpPr txBox="1"/>
          <p:nvPr/>
        </p:nvSpPr>
        <p:spPr>
          <a:xfrm>
            <a:off x="5675275" y="4290825"/>
            <a:ext cx="103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Standard cells</a:t>
            </a:r>
            <a:endParaRPr b="1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distribution network</a:t>
            </a:r>
            <a:endParaRPr/>
          </a:p>
        </p:txBody>
      </p:sp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700" y="1070552"/>
            <a:ext cx="4199149" cy="377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3249" y="1170125"/>
            <a:ext cx="4438350" cy="2989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Placement Stage</a:t>
            </a:r>
            <a:endParaRPr/>
          </a:p>
        </p:txBody>
      </p:sp>
      <p:pic>
        <p:nvPicPr>
          <p:cNvPr id="178" name="Google Shape;1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111016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0916" y="1647725"/>
            <a:ext cx="4575784" cy="308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456500"/>
            <a:ext cx="8520600" cy="26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5488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2150"/>
              <a:t>The aim of the project is </a:t>
            </a:r>
            <a:r>
              <a:rPr lang="en" sz="2150"/>
              <a:t>to characterize a standard cell library using open source VLSI tools.</a:t>
            </a:r>
            <a:endParaRPr sz="2150"/>
          </a:p>
          <a:p>
            <a:pPr indent="-35488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2150"/>
              <a:t>The Standard Cell Library comprises basic combinational gates, of varying drive strengths (1x, 2x, 4x). </a:t>
            </a:r>
            <a:endParaRPr sz="2150"/>
          </a:p>
          <a:p>
            <a:pPr indent="-35488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2150"/>
              <a:t>Characterization of the Timing and Internal Power Characteristics of the cells are performed</a:t>
            </a:r>
            <a:endParaRPr sz="2150"/>
          </a:p>
          <a:p>
            <a:pPr indent="-35488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2150"/>
              <a:t>Merging our customized library with OpenLANE. </a:t>
            </a:r>
            <a:endParaRPr sz="215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Routing Stage</a:t>
            </a:r>
            <a:endParaRPr/>
          </a:p>
        </p:txBody>
      </p:sp>
      <p:pic>
        <p:nvPicPr>
          <p:cNvPr id="185" name="Google Shape;1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006747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5697" y="1601025"/>
            <a:ext cx="4680054" cy="3047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Survey 		</a:t>
            </a:r>
            <a:endParaRPr/>
          </a:p>
        </p:txBody>
      </p:sp>
      <p:sp>
        <p:nvSpPr>
          <p:cNvPr id="192" name="Google Shape;192;p33"/>
          <p:cNvSpPr txBox="1"/>
          <p:nvPr>
            <p:ph idx="1" type="body"/>
          </p:nvPr>
        </p:nvSpPr>
        <p:spPr>
          <a:xfrm>
            <a:off x="311700" y="1152475"/>
            <a:ext cx="8520600" cy="3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http://opencircuitdesign.com/magic/index.html</a:t>
            </a:r>
            <a:r>
              <a:rPr lang="en"/>
              <a:t> - Used this reference to determine DRC rules and regulations for designing layouts of various combinational cells.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https://github.com/YosysHQ/yosys</a:t>
            </a:r>
            <a:r>
              <a:rPr lang="en"/>
              <a:t> - Used this to accurately synthesize the netlists for hardware circuits using our standard cell library.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https://github.com/efabless/openlane</a:t>
            </a:r>
            <a:r>
              <a:rPr lang="en"/>
              <a:t> - Used for post synthesis stages.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6"/>
              </a:rPr>
              <a:t>http://www.ece.iit.edu/~eoruklu/courses/ece429/tutorial/MAGIC1x.html</a:t>
            </a:r>
            <a:r>
              <a:rPr lang="en"/>
              <a:t> - For Creating Layouts with Magic.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7"/>
              </a:rPr>
              <a:t>http://www.iosrjournals.org/iosr-jvlsi/papers/vol4-issue1/Version-1/F04112933.pdf</a:t>
            </a:r>
            <a:r>
              <a:rPr lang="en"/>
              <a:t> - Characterization of Standard Cells.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https://shareok.org/bitstream/handle/11244/10182/Anne_okstate_0664M_11266.pdf?sequence=1</a:t>
            </a:r>
            <a:r>
              <a:rPr lang="en"/>
              <a:t> - Design and Characterization of Standard Cells.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9"/>
              </a:rPr>
              <a:t>https://skywater-pdk.readthedocs.io/en/latest/contents/libraries/foundry-provided.html</a:t>
            </a:r>
            <a:r>
              <a:rPr lang="en"/>
              <a:t> - Used for understanding the sky130 standard library.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Layouts using Magic 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Used the layouts of the cells in sky130_fd_sc_hd library to design our layouts.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Unit Inverter was taken as a reference to determine the necessary parameters.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Referred to </a:t>
            </a:r>
            <a:r>
              <a:rPr lang="en"/>
              <a:t>tracks</a:t>
            </a:r>
            <a:r>
              <a:rPr lang="en"/>
              <a:t>.info file in pdks/open_pdks/sky130A/libs.tech/openlane/sky130_fd_sc_hd directory. </a:t>
            </a:r>
            <a:br>
              <a:rPr lang="en"/>
            </a:br>
            <a:r>
              <a:rPr lang="en"/>
              <a:t>Referred to metal and interconnect layer parameters, as shown below:-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091275"/>
            <a:ext cx="8520601" cy="144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306150"/>
            <a:ext cx="8520600" cy="46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Exemplifying the NAND (nand2_1) gate, designed by us from scratch - </a:t>
            </a:r>
            <a:br>
              <a:rPr lang="en"/>
            </a:b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400" y="995950"/>
            <a:ext cx="6965149" cy="391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290850"/>
            <a:ext cx="8520600" cy="46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Parameters to consider for design -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1. Width x Height = 1.77 x 3.33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2. Area = 5.86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3. Width of :- i) PMOS - 1 micron.</a:t>
            </a:r>
            <a:br>
              <a:rPr lang="en"/>
            </a:br>
            <a:r>
              <a:rPr lang="en"/>
              <a:t>		       ii) NMOS - 0.66 micron.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000" y="2648300"/>
            <a:ext cx="3755549" cy="211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9925" y="2648300"/>
            <a:ext cx="3755549" cy="2112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306150"/>
            <a:ext cx="8520600" cy="42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Finishing off the Design …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Export the PORTS (Y, A, B, VDD, GND respectively)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Extracted the design into SPICE format, for verification purposes. </a:t>
            </a:r>
            <a:r>
              <a:rPr i="1" lang="en"/>
              <a:t>(removing parasitics)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Verified using ngspice.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Extract LEF files, required for merging with OpenLANE.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Characterization of the Cells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Focussed on solely </a:t>
            </a:r>
            <a:r>
              <a:rPr lang="en"/>
              <a:t>characterizing</a:t>
            </a:r>
            <a:r>
              <a:rPr lang="en"/>
              <a:t> timing characteristics.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Internal Power and Timing Characterized.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Internal Power - Rise and Fall Power.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Timing - cell fall, cell rise, rise transition, fall transition,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Timing Type = “Combinational”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Python is used to write a </a:t>
            </a:r>
            <a:r>
              <a:rPr lang="en"/>
              <a:t>scripting file, invoking ngspice to automate all the steps required to characterise the cells.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Characterized both Internal Power and Timing, for each Standard Cell in our library.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99000"/>
            <a:ext cx="8520600" cy="43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Made use of the “meas” command to compute the necessary timing charac</a:t>
            </a:r>
            <a:r>
              <a:rPr lang="en"/>
              <a:t>teristics.</a:t>
            </a:r>
            <a:br>
              <a:rPr lang="en"/>
            </a:br>
            <a:r>
              <a:rPr lang="en"/>
              <a:t>Variables stored in the crise and cfall variables. </a:t>
            </a:r>
            <a:br>
              <a:rPr lang="en"/>
            </a:br>
            <a:r>
              <a:rPr lang="en"/>
              <a:t>The results are then compiled and stored in a .txt format.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43251"/>
            <a:ext cx="9144001" cy="2869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566400"/>
            <a:ext cx="8520600" cy="40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following Libraries have been included to effectively characterize the </a:t>
            </a:r>
            <a:r>
              <a:rPr lang="en"/>
              <a:t>timing characteristics of the cells in question. </a:t>
            </a:r>
            <a:br>
              <a:rPr lang="en"/>
            </a:br>
            <a:r>
              <a:rPr lang="en"/>
              <a:t>These 7 libraries are invoked throughout the entire spice script. </a:t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750" y="1772763"/>
            <a:ext cx="6982499" cy="279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